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313" r:id="rId4"/>
    <p:sldId id="278" r:id="rId5"/>
    <p:sldId id="279" r:id="rId6"/>
    <p:sldId id="280" r:id="rId7"/>
    <p:sldId id="281" r:id="rId8"/>
    <p:sldId id="274" r:id="rId9"/>
    <p:sldId id="260" r:id="rId10"/>
    <p:sldId id="272" r:id="rId11"/>
    <p:sldId id="312" r:id="rId12"/>
    <p:sldId id="299" r:id="rId13"/>
    <p:sldId id="310" r:id="rId14"/>
    <p:sldId id="309" r:id="rId15"/>
    <p:sldId id="300" r:id="rId16"/>
    <p:sldId id="301" r:id="rId17"/>
    <p:sldId id="302" r:id="rId18"/>
    <p:sldId id="303" r:id="rId19"/>
    <p:sldId id="308" r:id="rId20"/>
    <p:sldId id="304" r:id="rId21"/>
    <p:sldId id="305" r:id="rId22"/>
    <p:sldId id="306" r:id="rId23"/>
    <p:sldId id="307" r:id="rId24"/>
    <p:sldId id="311" r:id="rId25"/>
    <p:sldId id="314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HNA-NOLAN Mary" initials="BM" lastIdx="4" clrIdx="0">
    <p:extLst>
      <p:ext uri="{19B8F6BF-5375-455C-9EA6-DF929625EA0E}">
        <p15:presenceInfo xmlns:p15="http://schemas.microsoft.com/office/powerpoint/2012/main" userId="S-1-5-21-1935655697-861567501-725345543-118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D7C"/>
    <a:srgbClr val="E27F26"/>
    <a:srgbClr val="7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127" autoAdjust="0"/>
  </p:normalViewPr>
  <p:slideViewPr>
    <p:cSldViewPr snapToGrid="0" showGuides="1">
      <p:cViewPr varScale="1">
        <p:scale>
          <a:sx n="84" d="100"/>
          <a:sy n="84" d="100"/>
        </p:scale>
        <p:origin x="1478" y="67"/>
      </p:cViewPr>
      <p:guideLst/>
    </p:cSldViewPr>
  </p:slideViewPr>
  <p:outlineViewPr>
    <p:cViewPr>
      <p:scale>
        <a:sx n="33" d="100"/>
        <a:sy n="33" d="100"/>
      </p:scale>
      <p:origin x="0" y="-28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265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81BE6BFE-3CFF-4C6C-9E53-184BBC69E5E5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8A05C1D3-7D3C-7345-81B7-83ECE6346BB3}" type="datetimeFigureOut">
              <a:rPr lang="en-US" smtClean="0"/>
              <a:t>3/23/2016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C1338505-BB72-D04B-9DD4-A82E2BFC5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0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69538"/>
            <a:ext cx="1718268" cy="488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97" y="869253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297" y="3075409"/>
            <a:ext cx="4573032" cy="325793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Presenter/Author name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4298" y="3445499"/>
            <a:ext cx="4572710" cy="298681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Presenter/Author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4298" y="3798524"/>
            <a:ext cx="4572710" cy="22210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 marL="0" indent="0">
              <a:buFont typeface="+mj-lt"/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 dirty="0" smtClean="0"/>
              <a:t>DAY, MONTH,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17" y="5833853"/>
            <a:ext cx="1822681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1621229"/>
            <a:ext cx="7886700" cy="4213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71" y="6495181"/>
            <a:ext cx="1879041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4C12809-0B00-8249-B696-B2AA5CA4C4F6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012" y="6495181"/>
            <a:ext cx="484870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95590"/>
            <a:ext cx="4220308" cy="4624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117" y="5833853"/>
            <a:ext cx="1822681" cy="5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4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73195"/>
            <a:ext cx="9144000" cy="11049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09" y="3667642"/>
            <a:ext cx="3429000" cy="15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73196"/>
            <a:ext cx="9144000" cy="110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0048" y="5773196"/>
            <a:ext cx="9154048" cy="110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7" y="1270000"/>
            <a:ext cx="7479173" cy="21053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0" y="3623250"/>
            <a:ext cx="3618769" cy="1647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" y="5827208"/>
            <a:ext cx="1828800" cy="5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84872"/>
            <a:ext cx="2190541" cy="573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5" y="2480305"/>
            <a:ext cx="3730859" cy="18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88576"/>
            <a:ext cx="9144000" cy="5922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333483"/>
            <a:ext cx="7886700" cy="127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0469"/>
            <a:ext cx="7886700" cy="404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565971" y="6495181"/>
            <a:ext cx="1879041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A061395-F258-F04D-A64A-7F97DABCF1EF}" type="datetime1">
              <a:rPr lang="en-US" smtClean="0"/>
              <a:t>3/23/2016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5012" y="6495181"/>
            <a:ext cx="484870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3280" y="6445078"/>
            <a:ext cx="914400" cy="2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3" r:id="rId3"/>
    <p:sldLayoutId id="2147483724" r:id="rId4"/>
    <p:sldLayoutId id="2147483728" r:id="rId5"/>
    <p:sldLayoutId id="2147483727" r:id="rId6"/>
    <p:sldLayoutId id="214748371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4298" y="1087394"/>
            <a:ext cx="7479173" cy="1565924"/>
          </a:xfrm>
        </p:spPr>
        <p:txBody>
          <a:bodyPr/>
          <a:lstStyle/>
          <a:p>
            <a:r>
              <a:rPr lang="en-US" sz="4000" dirty="0"/>
              <a:t>UCS: The Underwriting Criteria Scoring Tool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Pete Miller, ASA, MAAA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dirty="0" smtClean="0"/>
              <a:t>Chicago Actuarial Association</a:t>
            </a:r>
          </a:p>
          <a:p>
            <a:r>
              <a:rPr lang="en-US" sz="1600" dirty="0" smtClean="0"/>
              <a:t>Wednesday, March 23,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12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Class Base Case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primary criteria for the class structure: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Additionally, the class structure is based on:</a:t>
            </a:r>
          </a:p>
          <a:p>
            <a:pPr lvl="1"/>
            <a:r>
              <a:rPr lang="en-US" dirty="0"/>
              <a:t>Driving Record (Moving Violations and </a:t>
            </a:r>
            <a:r>
              <a:rPr lang="en-US" dirty="0" smtClean="0"/>
              <a:t>DUI/RD)</a:t>
            </a:r>
            <a:endParaRPr lang="en-US" dirty="0"/>
          </a:p>
          <a:p>
            <a:pPr lvl="1"/>
            <a:r>
              <a:rPr lang="en-US" dirty="0"/>
              <a:t>Family Medical </a:t>
            </a:r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Personal Medical History</a:t>
            </a:r>
          </a:p>
          <a:p>
            <a:pPr lvl="1"/>
            <a:r>
              <a:rPr lang="en-US" dirty="0"/>
              <a:t>Substance </a:t>
            </a:r>
            <a:r>
              <a:rPr lang="en-US" dirty="0" smtClean="0"/>
              <a:t>Abuse (Alcohol and Drug Use)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59820"/>
              </p:ext>
            </p:extLst>
          </p:nvPr>
        </p:nvGraphicFramePr>
        <p:xfrm>
          <a:off x="628650" y="2029966"/>
          <a:ext cx="7886700" cy="2251156"/>
        </p:xfrm>
        <a:graphic>
          <a:graphicData uri="http://schemas.openxmlformats.org/drawingml/2006/table">
            <a:tbl>
              <a:tblPr/>
              <a:tblGrid>
                <a:gridCol w="788670"/>
                <a:gridCol w="788670"/>
                <a:gridCol w="788670"/>
                <a:gridCol w="788670"/>
                <a:gridCol w="788670"/>
                <a:gridCol w="788670"/>
                <a:gridCol w="788670"/>
                <a:gridCol w="788670"/>
                <a:gridCol w="322326"/>
                <a:gridCol w="64008"/>
                <a:gridCol w="402336"/>
                <a:gridCol w="788670"/>
              </a:tblGrid>
              <a:tr h="278856"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</a:tr>
              <a:tr h="278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- BMI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66805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78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UCST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ILEC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</a:tr>
              <a:tr h="269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Diastolic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9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0 - 130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0 - 85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0 - 28.5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0 - 25.8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0 - 5.0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0 - 230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9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130 - 135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85 - 90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28.5 - 30.9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25.8 - 27.8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5.0 - 6.0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230 - 250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78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135+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30.9+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27.8+</a:t>
                      </a:r>
                    </a:p>
                  </a:txBody>
                  <a:tcPr marL="5567" marR="5567" marT="556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6.0+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250+</a:t>
                      </a:r>
                    </a:p>
                  </a:txBody>
                  <a:tcPr marL="5567" marR="5567" marT="556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4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Opening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59" y="768096"/>
            <a:ext cx="6944889" cy="55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Top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6" y="849820"/>
            <a:ext cx="7711624" cy="54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Structure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6" y="726800"/>
            <a:ext cx="6163056" cy="55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18" y="676656"/>
            <a:ext cx="7117366" cy="55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11" y="768096"/>
            <a:ext cx="6529578" cy="54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31" y="768096"/>
            <a:ext cx="6651117" cy="54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3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Driving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05" y="691412"/>
            <a:ext cx="6823991" cy="55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Driving Record </a:t>
            </a: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4" y="768096"/>
            <a:ext cx="6371653" cy="54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Spreadsheet: Underwriting </a:t>
            </a:r>
            <a:r>
              <a:rPr lang="en-US" dirty="0"/>
              <a:t>Scoring Tool (UST)</a:t>
            </a:r>
          </a:p>
          <a:p>
            <a:r>
              <a:rPr lang="en-US" dirty="0" smtClean="0"/>
              <a:t>Online: Relative </a:t>
            </a:r>
            <a:r>
              <a:rPr lang="en-US" dirty="0"/>
              <a:t>Risk Tool (RRTool)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Demonstration</a:t>
            </a:r>
          </a:p>
          <a:p>
            <a:r>
              <a:rPr lang="en-US" dirty="0"/>
              <a:t>Questions &amp; Answers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Family Medical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03" y="768096"/>
            <a:ext cx="6572821" cy="54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Personal Medical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74" y="768096"/>
            <a:ext cx="6439662" cy="55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Substance Abuse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64" y="694944"/>
            <a:ext cx="6415088" cy="54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36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253" y="768096"/>
            <a:ext cx="6402002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297"/>
            <a:ext cx="7886700" cy="685799"/>
          </a:xfrm>
        </p:spPr>
        <p:txBody>
          <a:bodyPr/>
          <a:lstStyle/>
          <a:p>
            <a:r>
              <a:rPr lang="en-US" dirty="0" smtClean="0"/>
              <a:t>Results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0" y="1408176"/>
            <a:ext cx="852523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Underwriting Criteria Scoring (UCS) tool is an integral part of the new Principles Based Reserving methodology.</a:t>
            </a:r>
          </a:p>
          <a:p>
            <a:r>
              <a:rPr lang="en-US" dirty="0"/>
              <a:t>This session will report on recent activity, including a preview of the online version that is being developed.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VBT Tables</a:t>
            </a:r>
          </a:p>
          <a:p>
            <a:r>
              <a:rPr lang="en-US" dirty="0"/>
              <a:t>RR Values with 2008 VBT</a:t>
            </a:r>
          </a:p>
          <a:p>
            <a:r>
              <a:rPr lang="en-US" dirty="0"/>
              <a:t>Actuary needs to assign RR table that matches preferred class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Underwriting Scoring Tool (UST)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 spreadsheet.</a:t>
            </a:r>
          </a:p>
          <a:p>
            <a:r>
              <a:rPr lang="en-US" dirty="0"/>
              <a:t>Created to match underwriting criteria to RR score to select RR table.</a:t>
            </a:r>
          </a:p>
          <a:p>
            <a:r>
              <a:rPr lang="en-US" dirty="0"/>
              <a:t>Based on 8 underwriting criteria and how a plan/structure stacks up against typical results. (Labs,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Risk Tool (RRTool)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Online version of the spreadsheet.</a:t>
            </a:r>
          </a:p>
          <a:p>
            <a:r>
              <a:rPr lang="en-US" dirty="0"/>
              <a:t>Provides neat, organized front for input and storage of entered structures.</a:t>
            </a:r>
          </a:p>
          <a:p>
            <a:r>
              <a:rPr lang="en-US" dirty="0"/>
              <a:t>Entered criteria: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Blood Pressure.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Build.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Cholesterol.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Driving Record.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Family Medical History.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Personal Medical History.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Substance Abuse.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Class Base Case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primary criteria for the class structure: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Additionally, the class structure is based on:</a:t>
            </a:r>
          </a:p>
          <a:p>
            <a:pPr lvl="1"/>
            <a:r>
              <a:rPr lang="en-US" dirty="0"/>
              <a:t>Driving Record (Moving Violations and </a:t>
            </a:r>
            <a:r>
              <a:rPr lang="en-US" dirty="0" smtClean="0"/>
              <a:t>DUI/RD)</a:t>
            </a:r>
            <a:endParaRPr lang="en-US" dirty="0"/>
          </a:p>
          <a:p>
            <a:pPr lvl="1"/>
            <a:r>
              <a:rPr lang="en-US" dirty="0"/>
              <a:t>Family Medical </a:t>
            </a:r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Personal Medical History</a:t>
            </a:r>
          </a:p>
          <a:p>
            <a:pPr lvl="1"/>
            <a:r>
              <a:rPr lang="en-US" dirty="0"/>
              <a:t>Substance </a:t>
            </a:r>
            <a:r>
              <a:rPr lang="en-US" dirty="0" smtClean="0"/>
              <a:t>Abuse (Alcohol and Drug Use)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17220"/>
              </p:ext>
            </p:extLst>
          </p:nvPr>
        </p:nvGraphicFramePr>
        <p:xfrm>
          <a:off x="628651" y="2029967"/>
          <a:ext cx="7886701" cy="2278574"/>
        </p:xfrm>
        <a:graphic>
          <a:graphicData uri="http://schemas.openxmlformats.org/drawingml/2006/table">
            <a:tbl>
              <a:tblPr/>
              <a:tblGrid>
                <a:gridCol w="792399"/>
                <a:gridCol w="792399"/>
                <a:gridCol w="792399"/>
                <a:gridCol w="1547509"/>
                <a:gridCol w="792399"/>
                <a:gridCol w="792399"/>
                <a:gridCol w="792399"/>
                <a:gridCol w="402934"/>
                <a:gridCol w="82297"/>
                <a:gridCol w="307168"/>
                <a:gridCol w="792399"/>
              </a:tblGrid>
              <a:tr h="196996"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</a:tr>
              <a:tr h="196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Pressure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- BMI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9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67121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261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UCST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ILEC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</a:tr>
              <a:tr h="261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Diastolic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0 - 130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0 - 80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18.5 - 27.4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0 - 5.0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0 - 275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130 -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80 -85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27.4 - 30.9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5.0 - 6.0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275 - 300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135 - 145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85 - 90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30.9 - 33.5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6.0 - 6.5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300+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145+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</a:t>
                      </a:r>
                    </a:p>
                  </a:txBody>
                  <a:tcPr marL="5593" marR="5593" marT="559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0 - 18.5 and  33.5+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6.5+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300+</a:t>
                      </a:r>
                    </a:p>
                  </a:txBody>
                  <a:tcPr marL="5593" marR="5593" marT="559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7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_presentation_template">
  <a:themeElements>
    <a:clrScheme name="SOA Brand Colors">
      <a:dk1>
        <a:srgbClr val="000000"/>
      </a:dk1>
      <a:lt1>
        <a:sysClr val="window" lastClr="FFFFFF"/>
      </a:lt1>
      <a:dk2>
        <a:srgbClr val="024D7C"/>
      </a:dk2>
      <a:lt2>
        <a:srgbClr val="BEBBBA"/>
      </a:lt2>
      <a:accent1>
        <a:srgbClr val="024D7C"/>
      </a:accent1>
      <a:accent2>
        <a:srgbClr val="77C4D5"/>
      </a:accent2>
      <a:accent3>
        <a:srgbClr val="D23138"/>
      </a:accent3>
      <a:accent4>
        <a:srgbClr val="FDCE07"/>
      </a:accent4>
      <a:accent5>
        <a:srgbClr val="BABF33"/>
      </a:accent5>
      <a:accent6>
        <a:srgbClr val="E27F26"/>
      </a:accent6>
      <a:hlink>
        <a:srgbClr val="D23138"/>
      </a:hlink>
      <a:folHlink>
        <a:srgbClr val="77C4D5"/>
      </a:folHlink>
    </a:clrScheme>
    <a:fontScheme name="SOA Brand 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902B5D6-5F2D-0C4F-9183-7E5A5054D004}" vid="{431C4B4D-C6F6-C341-B599-1D32C344E8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UCST Presentation</Template>
  <TotalTime>721</TotalTime>
  <Words>524</Words>
  <Application>Microsoft Office PowerPoint</Application>
  <PresentationFormat>On-screen Show (4:3)</PresentationFormat>
  <Paragraphs>227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SOA_presentation_template</vt:lpstr>
      <vt:lpstr>UCS: The Underwriting Criteria Scoring Tool</vt:lpstr>
      <vt:lpstr>Agenda</vt:lpstr>
      <vt:lpstr>Summary and Background</vt:lpstr>
      <vt:lpstr>Summary</vt:lpstr>
      <vt:lpstr>Background</vt:lpstr>
      <vt:lpstr>Underwriting Scoring Tool (UST)</vt:lpstr>
      <vt:lpstr>Relative Risk Tool (RRTool)</vt:lpstr>
      <vt:lpstr>Applications</vt:lpstr>
      <vt:lpstr>Four Class Base Case Results</vt:lpstr>
      <vt:lpstr>Three Class Base Case Results</vt:lpstr>
      <vt:lpstr>Demonstration</vt:lpstr>
      <vt:lpstr>Opening Screen</vt:lpstr>
      <vt:lpstr>Top Screen</vt:lpstr>
      <vt:lpstr>Structure Information</vt:lpstr>
      <vt:lpstr>Blood Pressure</vt:lpstr>
      <vt:lpstr>Build</vt:lpstr>
      <vt:lpstr>Cholesterol</vt:lpstr>
      <vt:lpstr>Driving Record</vt:lpstr>
      <vt:lpstr>Driving Record (Continued)</vt:lpstr>
      <vt:lpstr>Family Medical History</vt:lpstr>
      <vt:lpstr>Personal Medical History</vt:lpstr>
      <vt:lpstr>Substance Abuse</vt:lpstr>
      <vt:lpstr>Other</vt:lpstr>
      <vt:lpstr>Results Display</vt:lpstr>
      <vt:lpstr>Questions and 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Underwriting Criteria Scoring Tool</dc:title>
  <dc:creator>Pete Miller</dc:creator>
  <cp:lastModifiedBy>Pete Miller</cp:lastModifiedBy>
  <cp:revision>68</cp:revision>
  <cp:lastPrinted>2016-03-22T14:55:04Z</cp:lastPrinted>
  <dcterms:created xsi:type="dcterms:W3CDTF">2015-12-14T16:29:12Z</dcterms:created>
  <dcterms:modified xsi:type="dcterms:W3CDTF">2016-03-23T13:26:57Z</dcterms:modified>
</cp:coreProperties>
</file>