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83" r:id="rId4"/>
    <p:sldId id="284" r:id="rId5"/>
    <p:sldId id="278" r:id="rId6"/>
    <p:sldId id="287" r:id="rId7"/>
    <p:sldId id="288" r:id="rId8"/>
    <p:sldId id="279" r:id="rId9"/>
    <p:sldId id="286" r:id="rId10"/>
    <p:sldId id="274" r:id="rId11"/>
    <p:sldId id="275" r:id="rId12"/>
    <p:sldId id="277" r:id="rId13"/>
    <p:sldId id="276" r:id="rId14"/>
    <p:sldId id="285" r:id="rId15"/>
    <p:sldId id="289" r:id="rId16"/>
    <p:sldId id="290" r:id="rId17"/>
    <p:sldId id="291" r:id="rId18"/>
    <p:sldId id="292" r:id="rId19"/>
    <p:sldId id="293" r:id="rId20"/>
    <p:sldId id="25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7C"/>
    <a:srgbClr val="E27F26"/>
    <a:srgbClr val="74C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4" d="100"/>
          <a:sy n="54" d="100"/>
        </p:scale>
        <p:origin x="25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Amount%20Numb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Amount%20Numb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PCS\Copy%20of%20SOA%20Preferred%20Co%20x%20Structure%200825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Amount%20Numbe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Amount%20Numbe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Amount%20Numb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Amount%20Numb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of Companies by Year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Sheet4!$D$4</c:f>
              <c:strCache>
                <c:ptCount val="1"/>
                <c:pt idx="0">
                  <c:v>NT-2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Sheet4!$C$5:$C$36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Sheet4!$D$5:$D$36</c:f>
              <c:numCache>
                <c:formatCode>General</c:formatCode>
                <c:ptCount val="32"/>
                <c:pt idx="0">
                  <c:v>7</c:v>
                </c:pt>
                <c:pt idx="1">
                  <c:v>11</c:v>
                </c:pt>
                <c:pt idx="2">
                  <c:v>12</c:v>
                </c:pt>
                <c:pt idx="3">
                  <c:v>14</c:v>
                </c:pt>
                <c:pt idx="4">
                  <c:v>14</c:v>
                </c:pt>
                <c:pt idx="5">
                  <c:v>19</c:v>
                </c:pt>
                <c:pt idx="6">
                  <c:v>21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32</c:v>
                </c:pt>
                <c:pt idx="12">
                  <c:v>33</c:v>
                </c:pt>
                <c:pt idx="13">
                  <c:v>38</c:v>
                </c:pt>
                <c:pt idx="14">
                  <c:v>44</c:v>
                </c:pt>
                <c:pt idx="15">
                  <c:v>44</c:v>
                </c:pt>
                <c:pt idx="16">
                  <c:v>45</c:v>
                </c:pt>
                <c:pt idx="17">
                  <c:v>47</c:v>
                </c:pt>
                <c:pt idx="18">
                  <c:v>46</c:v>
                </c:pt>
                <c:pt idx="19">
                  <c:v>47</c:v>
                </c:pt>
                <c:pt idx="20">
                  <c:v>45</c:v>
                </c:pt>
                <c:pt idx="21">
                  <c:v>42</c:v>
                </c:pt>
                <c:pt idx="22">
                  <c:v>42</c:v>
                </c:pt>
                <c:pt idx="23">
                  <c:v>41</c:v>
                </c:pt>
                <c:pt idx="24">
                  <c:v>41</c:v>
                </c:pt>
                <c:pt idx="25">
                  <c:v>39</c:v>
                </c:pt>
                <c:pt idx="26">
                  <c:v>40</c:v>
                </c:pt>
                <c:pt idx="27">
                  <c:v>37</c:v>
                </c:pt>
                <c:pt idx="28">
                  <c:v>23</c:v>
                </c:pt>
                <c:pt idx="29">
                  <c:v>23</c:v>
                </c:pt>
                <c:pt idx="30">
                  <c:v>24</c:v>
                </c:pt>
                <c:pt idx="3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21-46C5-BF85-3B4B170C023C}"/>
            </c:ext>
          </c:extLst>
        </c:ser>
        <c:ser>
          <c:idx val="3"/>
          <c:order val="1"/>
          <c:tx>
            <c:strRef>
              <c:f>Sheet4!$G$4</c:f>
              <c:strCache>
                <c:ptCount val="1"/>
                <c:pt idx="0">
                  <c:v>Tob-2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Sheet4!$C$5:$C$36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Sheet4!$G$5:$G$36</c:f>
              <c:numCache>
                <c:formatCode>General</c:formatCode>
                <c:ptCount val="32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13</c:v>
                </c:pt>
                <c:pt idx="7">
                  <c:v>19</c:v>
                </c:pt>
                <c:pt idx="8">
                  <c:v>21</c:v>
                </c:pt>
                <c:pt idx="9">
                  <c:v>22</c:v>
                </c:pt>
                <c:pt idx="10">
                  <c:v>20</c:v>
                </c:pt>
                <c:pt idx="11">
                  <c:v>24</c:v>
                </c:pt>
                <c:pt idx="12">
                  <c:v>26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33</c:v>
                </c:pt>
                <c:pt idx="17">
                  <c:v>35</c:v>
                </c:pt>
                <c:pt idx="18">
                  <c:v>38</c:v>
                </c:pt>
                <c:pt idx="19">
                  <c:v>44</c:v>
                </c:pt>
                <c:pt idx="20">
                  <c:v>45</c:v>
                </c:pt>
                <c:pt idx="21">
                  <c:v>48</c:v>
                </c:pt>
                <c:pt idx="22">
                  <c:v>49</c:v>
                </c:pt>
                <c:pt idx="23">
                  <c:v>50</c:v>
                </c:pt>
                <c:pt idx="24">
                  <c:v>53</c:v>
                </c:pt>
                <c:pt idx="25">
                  <c:v>53</c:v>
                </c:pt>
                <c:pt idx="26">
                  <c:v>53</c:v>
                </c:pt>
                <c:pt idx="27">
                  <c:v>52</c:v>
                </c:pt>
                <c:pt idx="28">
                  <c:v>50</c:v>
                </c:pt>
                <c:pt idx="29">
                  <c:v>50</c:v>
                </c:pt>
                <c:pt idx="30">
                  <c:v>49</c:v>
                </c:pt>
                <c:pt idx="31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21-46C5-BF85-3B4B170C023C}"/>
            </c:ext>
          </c:extLst>
        </c:ser>
        <c:ser>
          <c:idx val="1"/>
          <c:order val="2"/>
          <c:tx>
            <c:strRef>
              <c:f>Sheet4!$E$4</c:f>
              <c:strCache>
                <c:ptCount val="1"/>
                <c:pt idx="0">
                  <c:v>NT-3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Sheet4!$C$5:$C$36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Sheet4!$E$5:$E$36</c:f>
              <c:numCache>
                <c:formatCode>General</c:formatCode>
                <c:ptCount val="32"/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9</c:v>
                </c:pt>
                <c:pt idx="9">
                  <c:v>6</c:v>
                </c:pt>
                <c:pt idx="10">
                  <c:v>7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13</c:v>
                </c:pt>
                <c:pt idx="15">
                  <c:v>19</c:v>
                </c:pt>
                <c:pt idx="16">
                  <c:v>24</c:v>
                </c:pt>
                <c:pt idx="17">
                  <c:v>26</c:v>
                </c:pt>
                <c:pt idx="18">
                  <c:v>29</c:v>
                </c:pt>
                <c:pt idx="19">
                  <c:v>35</c:v>
                </c:pt>
                <c:pt idx="20">
                  <c:v>38</c:v>
                </c:pt>
                <c:pt idx="21">
                  <c:v>40</c:v>
                </c:pt>
                <c:pt idx="22">
                  <c:v>42</c:v>
                </c:pt>
                <c:pt idx="23">
                  <c:v>41</c:v>
                </c:pt>
                <c:pt idx="24">
                  <c:v>43</c:v>
                </c:pt>
                <c:pt idx="25">
                  <c:v>45</c:v>
                </c:pt>
                <c:pt idx="26">
                  <c:v>47</c:v>
                </c:pt>
                <c:pt idx="27">
                  <c:v>47</c:v>
                </c:pt>
                <c:pt idx="28">
                  <c:v>46</c:v>
                </c:pt>
                <c:pt idx="29">
                  <c:v>44</c:v>
                </c:pt>
                <c:pt idx="30">
                  <c:v>45</c:v>
                </c:pt>
                <c:pt idx="31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21-46C5-BF85-3B4B170C023C}"/>
            </c:ext>
          </c:extLst>
        </c:ser>
        <c:ser>
          <c:idx val="2"/>
          <c:order val="3"/>
          <c:tx>
            <c:strRef>
              <c:f>Sheet4!$F$4</c:f>
              <c:strCache>
                <c:ptCount val="1"/>
                <c:pt idx="0">
                  <c:v>NT-4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Sheet4!$C$5:$C$36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Sheet4!$F$5:$F$36</c:f>
              <c:numCache>
                <c:formatCode>General</c:formatCode>
                <c:ptCount val="32"/>
                <c:pt idx="18">
                  <c:v>9</c:v>
                </c:pt>
                <c:pt idx="19">
                  <c:v>13</c:v>
                </c:pt>
                <c:pt idx="20">
                  <c:v>17</c:v>
                </c:pt>
                <c:pt idx="21">
                  <c:v>19</c:v>
                </c:pt>
                <c:pt idx="22">
                  <c:v>21</c:v>
                </c:pt>
                <c:pt idx="23">
                  <c:v>25</c:v>
                </c:pt>
                <c:pt idx="24">
                  <c:v>28</c:v>
                </c:pt>
                <c:pt idx="25">
                  <c:v>32</c:v>
                </c:pt>
                <c:pt idx="26">
                  <c:v>33</c:v>
                </c:pt>
                <c:pt idx="27">
                  <c:v>32</c:v>
                </c:pt>
                <c:pt idx="28">
                  <c:v>34</c:v>
                </c:pt>
                <c:pt idx="29">
                  <c:v>35</c:v>
                </c:pt>
                <c:pt idx="30">
                  <c:v>33</c:v>
                </c:pt>
                <c:pt idx="31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21-46C5-BF85-3B4B170C0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308456"/>
        <c:axId val="121308848"/>
      </c:lineChart>
      <c:catAx>
        <c:axId val="12130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08848"/>
        <c:crosses val="autoZero"/>
        <c:auto val="1"/>
        <c:lblAlgn val="ctr"/>
        <c:lblOffset val="100"/>
        <c:tickLblSkip val="4"/>
        <c:noMultiLvlLbl val="0"/>
      </c:catAx>
      <c:valAx>
        <c:axId val="12130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0845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Exposure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Sheet6!$C$3</c:f>
              <c:strCache>
                <c:ptCount val="1"/>
                <c:pt idx="0">
                  <c:v>NT-2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Sheet6!$B$4:$B$32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Sheet6!$C$4:$C$32</c:f>
              <c:numCache>
                <c:formatCode>General</c:formatCode>
                <c:ptCount val="29"/>
                <c:pt idx="0">
                  <c:v>300.10586761534285</c:v>
                </c:pt>
                <c:pt idx="1">
                  <c:v>809.31425754524798</c:v>
                </c:pt>
                <c:pt idx="2">
                  <c:v>1484.6711249242585</c:v>
                </c:pt>
                <c:pt idx="3">
                  <c:v>2410.0686347734936</c:v>
                </c:pt>
                <c:pt idx="4">
                  <c:v>2211.4985472063231</c:v>
                </c:pt>
                <c:pt idx="5">
                  <c:v>3090.2791561575118</c:v>
                </c:pt>
                <c:pt idx="6">
                  <c:v>10312.603516937921</c:v>
                </c:pt>
                <c:pt idx="7">
                  <c:v>13205.424167149882</c:v>
                </c:pt>
                <c:pt idx="8">
                  <c:v>17264.160965942941</c:v>
                </c:pt>
                <c:pt idx="9">
                  <c:v>17315.34001205827</c:v>
                </c:pt>
                <c:pt idx="10">
                  <c:v>16733.526311445865</c:v>
                </c:pt>
                <c:pt idx="11">
                  <c:v>22671.732154987727</c:v>
                </c:pt>
                <c:pt idx="12">
                  <c:v>25401.786347669498</c:v>
                </c:pt>
                <c:pt idx="13">
                  <c:v>32115.568551838107</c:v>
                </c:pt>
                <c:pt idx="14">
                  <c:v>35174.448779546219</c:v>
                </c:pt>
                <c:pt idx="15">
                  <c:v>39139.828650080235</c:v>
                </c:pt>
                <c:pt idx="16">
                  <c:v>40702.058554536801</c:v>
                </c:pt>
                <c:pt idx="17">
                  <c:v>34692.01408649738</c:v>
                </c:pt>
                <c:pt idx="18">
                  <c:v>29708.331756900843</c:v>
                </c:pt>
                <c:pt idx="19">
                  <c:v>30343.195624917091</c:v>
                </c:pt>
                <c:pt idx="20">
                  <c:v>27307.580377750666</c:v>
                </c:pt>
                <c:pt idx="21">
                  <c:v>25189.006282739003</c:v>
                </c:pt>
                <c:pt idx="22">
                  <c:v>21323.509746042811</c:v>
                </c:pt>
                <c:pt idx="23">
                  <c:v>17681.845631928809</c:v>
                </c:pt>
                <c:pt idx="24">
                  <c:v>24311.781823274428</c:v>
                </c:pt>
                <c:pt idx="25">
                  <c:v>21468.490987156401</c:v>
                </c:pt>
                <c:pt idx="26">
                  <c:v>20207.768862413795</c:v>
                </c:pt>
                <c:pt idx="27">
                  <c:v>21213.010922443082</c:v>
                </c:pt>
                <c:pt idx="28">
                  <c:v>21562.172594779298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53-4EFD-B539-8C559F1613B0}"/>
            </c:ext>
          </c:extLst>
        </c:ser>
        <c:ser>
          <c:idx val="3"/>
          <c:order val="1"/>
          <c:tx>
            <c:strRef>
              <c:f>Sheet6!$F$3</c:f>
              <c:strCache>
                <c:ptCount val="1"/>
                <c:pt idx="0">
                  <c:v>Tob-2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Sheet6!$B$4:$B$32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Sheet6!$F$4:$F$32</c:f>
              <c:numCache>
                <c:formatCode>General</c:formatCode>
                <c:ptCount val="29"/>
                <c:pt idx="0">
                  <c:v>21.429801725250005</c:v>
                </c:pt>
                <c:pt idx="1">
                  <c:v>52.628942510847999</c:v>
                </c:pt>
                <c:pt idx="2">
                  <c:v>56.541024371083004</c:v>
                </c:pt>
                <c:pt idx="3">
                  <c:v>71.930509982615987</c:v>
                </c:pt>
                <c:pt idx="4">
                  <c:v>76.357061626252005</c:v>
                </c:pt>
                <c:pt idx="5">
                  <c:v>118.90215079469196</c:v>
                </c:pt>
                <c:pt idx="6">
                  <c:v>550.16589660205409</c:v>
                </c:pt>
                <c:pt idx="7">
                  <c:v>761.30385565644281</c:v>
                </c:pt>
                <c:pt idx="8">
                  <c:v>1085.7857347731044</c:v>
                </c:pt>
                <c:pt idx="9">
                  <c:v>1164.3105073779716</c:v>
                </c:pt>
                <c:pt idx="10">
                  <c:v>952.90739169518395</c:v>
                </c:pt>
                <c:pt idx="11">
                  <c:v>1261.8806142105282</c:v>
                </c:pt>
                <c:pt idx="12">
                  <c:v>1483.715501832982</c:v>
                </c:pt>
                <c:pt idx="13">
                  <c:v>1968.7284439302025</c:v>
                </c:pt>
                <c:pt idx="14">
                  <c:v>2006.887306723431</c:v>
                </c:pt>
                <c:pt idx="15">
                  <c:v>2594.7279073057903</c:v>
                </c:pt>
                <c:pt idx="16">
                  <c:v>3615.5593662412807</c:v>
                </c:pt>
                <c:pt idx="17">
                  <c:v>4781.026870009151</c:v>
                </c:pt>
                <c:pt idx="18">
                  <c:v>7585.1388768116331</c:v>
                </c:pt>
                <c:pt idx="19">
                  <c:v>6314.2187308054527</c:v>
                </c:pt>
                <c:pt idx="20">
                  <c:v>7477.6844240327391</c:v>
                </c:pt>
                <c:pt idx="21">
                  <c:v>8623.6762968835628</c:v>
                </c:pt>
                <c:pt idx="22">
                  <c:v>8560.9584267280843</c:v>
                </c:pt>
                <c:pt idx="23">
                  <c:v>8476.2068042879455</c:v>
                </c:pt>
                <c:pt idx="24">
                  <c:v>9477.6876797949935</c:v>
                </c:pt>
                <c:pt idx="25">
                  <c:v>8844.3590507497829</c:v>
                </c:pt>
                <c:pt idx="26">
                  <c:v>8802.4514614302389</c:v>
                </c:pt>
                <c:pt idx="27">
                  <c:v>9091.1335238036154</c:v>
                </c:pt>
                <c:pt idx="28">
                  <c:v>9732.6645293544243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53-4EFD-B539-8C559F1613B0}"/>
            </c:ext>
          </c:extLst>
        </c:ser>
        <c:ser>
          <c:idx val="1"/>
          <c:order val="2"/>
          <c:tx>
            <c:strRef>
              <c:f>Sheet6!$D$3</c:f>
              <c:strCache>
                <c:ptCount val="1"/>
                <c:pt idx="0">
                  <c:v>NT-3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Sheet6!$B$4:$B$32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Sheet6!$D$4:$D$32</c:f>
              <c:numCache>
                <c:formatCode>General</c:formatCode>
                <c:ptCount val="29"/>
                <c:pt idx="4">
                  <c:v>49.590246259920001</c:v>
                </c:pt>
                <c:pt idx="5">
                  <c:v>92.135740059285979</c:v>
                </c:pt>
                <c:pt idx="6">
                  <c:v>127.99931533711502</c:v>
                </c:pt>
                <c:pt idx="7">
                  <c:v>116.72619526654098</c:v>
                </c:pt>
                <c:pt idx="8">
                  <c:v>124.027366990141</c:v>
                </c:pt>
                <c:pt idx="9">
                  <c:v>116.770802416685</c:v>
                </c:pt>
                <c:pt idx="10">
                  <c:v>122.894457948425</c:v>
                </c:pt>
                <c:pt idx="11">
                  <c:v>106.83894127641398</c:v>
                </c:pt>
                <c:pt idx="12">
                  <c:v>145.73757682017001</c:v>
                </c:pt>
                <c:pt idx="13">
                  <c:v>514.32630745061601</c:v>
                </c:pt>
                <c:pt idx="14">
                  <c:v>951.60674437411205</c:v>
                </c:pt>
                <c:pt idx="15">
                  <c:v>5949.0153238060948</c:v>
                </c:pt>
                <c:pt idx="16">
                  <c:v>16572.405372142446</c:v>
                </c:pt>
                <c:pt idx="17">
                  <c:v>37516.326488430379</c:v>
                </c:pt>
                <c:pt idx="18">
                  <c:v>61169.092000204175</c:v>
                </c:pt>
                <c:pt idx="19">
                  <c:v>21885.964360958686</c:v>
                </c:pt>
                <c:pt idx="20">
                  <c:v>32306.994546216956</c:v>
                </c:pt>
                <c:pt idx="21">
                  <c:v>36485.541868701192</c:v>
                </c:pt>
                <c:pt idx="22">
                  <c:v>39283.132107868405</c:v>
                </c:pt>
                <c:pt idx="23">
                  <c:v>43919.911240066947</c:v>
                </c:pt>
                <c:pt idx="24">
                  <c:v>42211.105618286303</c:v>
                </c:pt>
                <c:pt idx="25">
                  <c:v>38645.187134647116</c:v>
                </c:pt>
                <c:pt idx="26">
                  <c:v>37536.656866418103</c:v>
                </c:pt>
                <c:pt idx="27">
                  <c:v>37330.558842518367</c:v>
                </c:pt>
                <c:pt idx="28">
                  <c:v>46370.459446215544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53-4EFD-B539-8C559F1613B0}"/>
            </c:ext>
          </c:extLst>
        </c:ser>
        <c:ser>
          <c:idx val="2"/>
          <c:order val="3"/>
          <c:tx>
            <c:strRef>
              <c:f>Sheet6!$E$3</c:f>
              <c:strCache>
                <c:ptCount val="1"/>
                <c:pt idx="0">
                  <c:v>NT-4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Sheet6!$B$4:$B$32</c:f>
              <c:numCache>
                <c:formatCode>General</c:formatCode>
                <c:ptCount val="2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</c:numCache>
            </c:numRef>
          </c:cat>
          <c:val>
            <c:numRef>
              <c:f>Sheet6!$E$4:$E$32</c:f>
              <c:numCache>
                <c:formatCode>General</c:formatCode>
                <c:ptCount val="29"/>
                <c:pt idx="18">
                  <c:v>28258.575283874303</c:v>
                </c:pt>
                <c:pt idx="19">
                  <c:v>32207.739374852295</c:v>
                </c:pt>
                <c:pt idx="20">
                  <c:v>32868.778654447655</c:v>
                </c:pt>
                <c:pt idx="21">
                  <c:v>40637.453801437652</c:v>
                </c:pt>
                <c:pt idx="22">
                  <c:v>39851.9317883724</c:v>
                </c:pt>
                <c:pt idx="23">
                  <c:v>31692.083721725518</c:v>
                </c:pt>
                <c:pt idx="24">
                  <c:v>26146.785980117456</c:v>
                </c:pt>
                <c:pt idx="25">
                  <c:v>23668.742708862988</c:v>
                </c:pt>
                <c:pt idx="26">
                  <c:v>26200.879938090406</c:v>
                </c:pt>
                <c:pt idx="27">
                  <c:v>31351.505340175194</c:v>
                </c:pt>
                <c:pt idx="28">
                  <c:v>37771.924437303118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53-4EFD-B539-8C559F161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309632"/>
        <c:axId val="121310024"/>
      </c:lineChart>
      <c:catAx>
        <c:axId val="12130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10024"/>
        <c:crosses val="autoZero"/>
        <c:auto val="1"/>
        <c:lblAlgn val="ctr"/>
        <c:lblOffset val="100"/>
        <c:tickLblSkip val="4"/>
        <c:noMultiLvlLbl val="0"/>
      </c:catAx>
      <c:valAx>
        <c:axId val="12131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0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of Companies by Plan by Year for NT-2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902314814814815"/>
          <c:w val="0.89272112860892383"/>
          <c:h val="0.61498432487605714"/>
        </c:manualLayout>
      </c:layout>
      <c:lineChart>
        <c:grouping val="standard"/>
        <c:varyColors val="0"/>
        <c:ser>
          <c:idx val="1"/>
          <c:order val="0"/>
          <c:tx>
            <c:v>Term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PERM!$H$10:$H$41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TERM!$O$10:$O$41</c:f>
              <c:numCache>
                <c:formatCode>General</c:formatCode>
                <c:ptCount val="32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9</c:v>
                </c:pt>
                <c:pt idx="6">
                  <c:v>12</c:v>
                </c:pt>
                <c:pt idx="7">
                  <c:v>18</c:v>
                </c:pt>
                <c:pt idx="8">
                  <c:v>17</c:v>
                </c:pt>
                <c:pt idx="9">
                  <c:v>17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31</c:v>
                </c:pt>
                <c:pt idx="14">
                  <c:v>38</c:v>
                </c:pt>
                <c:pt idx="15">
                  <c:v>39</c:v>
                </c:pt>
                <c:pt idx="16">
                  <c:v>39</c:v>
                </c:pt>
                <c:pt idx="17">
                  <c:v>41</c:v>
                </c:pt>
                <c:pt idx="18">
                  <c:v>36</c:v>
                </c:pt>
                <c:pt idx="19">
                  <c:v>36</c:v>
                </c:pt>
                <c:pt idx="20">
                  <c:v>30</c:v>
                </c:pt>
                <c:pt idx="21">
                  <c:v>21</c:v>
                </c:pt>
                <c:pt idx="22">
                  <c:v>22</c:v>
                </c:pt>
                <c:pt idx="23">
                  <c:v>17</c:v>
                </c:pt>
                <c:pt idx="24">
                  <c:v>20</c:v>
                </c:pt>
                <c:pt idx="25">
                  <c:v>14</c:v>
                </c:pt>
                <c:pt idx="26">
                  <c:v>15</c:v>
                </c:pt>
                <c:pt idx="27">
                  <c:v>13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AF-4A5B-B56C-E75C479387B6}"/>
            </c:ext>
          </c:extLst>
        </c:ser>
        <c:ser>
          <c:idx val="2"/>
          <c:order val="1"/>
          <c:tx>
            <c:v>UL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PERM!$H$10:$H$41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UL!$U$10:$U$41</c:f>
              <c:numCache>
                <c:formatCode>General</c:formatCode>
                <c:ptCount val="32"/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6</c:v>
                </c:pt>
                <c:pt idx="5">
                  <c:v>10</c:v>
                </c:pt>
                <c:pt idx="6">
                  <c:v>12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32</c:v>
                </c:pt>
                <c:pt idx="18">
                  <c:v>33</c:v>
                </c:pt>
                <c:pt idx="19">
                  <c:v>33</c:v>
                </c:pt>
                <c:pt idx="20">
                  <c:v>29</c:v>
                </c:pt>
                <c:pt idx="21">
                  <c:v>30</c:v>
                </c:pt>
                <c:pt idx="22">
                  <c:v>27</c:v>
                </c:pt>
                <c:pt idx="23">
                  <c:v>26</c:v>
                </c:pt>
                <c:pt idx="24">
                  <c:v>27</c:v>
                </c:pt>
                <c:pt idx="25">
                  <c:v>22</c:v>
                </c:pt>
                <c:pt idx="26">
                  <c:v>22</c:v>
                </c:pt>
                <c:pt idx="27">
                  <c:v>18</c:v>
                </c:pt>
                <c:pt idx="28">
                  <c:v>7</c:v>
                </c:pt>
                <c:pt idx="29">
                  <c:v>6</c:v>
                </c:pt>
                <c:pt idx="30">
                  <c:v>6</c:v>
                </c:pt>
                <c:pt idx="3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AF-4A5B-B56C-E75C479387B6}"/>
            </c:ext>
          </c:extLst>
        </c:ser>
        <c:ser>
          <c:idx val="0"/>
          <c:order val="2"/>
          <c:tx>
            <c:v>Perm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PERM!$H$10:$H$41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PERM!$U$10:$U$41</c:f>
              <c:numCache>
                <c:formatCode>General</c:formatCode>
                <c:ptCount val="32"/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10</c:v>
                </c:pt>
                <c:pt idx="6">
                  <c:v>9</c:v>
                </c:pt>
                <c:pt idx="7">
                  <c:v>7</c:v>
                </c:pt>
                <c:pt idx="8">
                  <c:v>10</c:v>
                </c:pt>
                <c:pt idx="9">
                  <c:v>12</c:v>
                </c:pt>
                <c:pt idx="10">
                  <c:v>12</c:v>
                </c:pt>
                <c:pt idx="11">
                  <c:v>16</c:v>
                </c:pt>
                <c:pt idx="12">
                  <c:v>17</c:v>
                </c:pt>
                <c:pt idx="13">
                  <c:v>22</c:v>
                </c:pt>
                <c:pt idx="14">
                  <c:v>24</c:v>
                </c:pt>
                <c:pt idx="15">
                  <c:v>25</c:v>
                </c:pt>
                <c:pt idx="16">
                  <c:v>24</c:v>
                </c:pt>
                <c:pt idx="17">
                  <c:v>24</c:v>
                </c:pt>
                <c:pt idx="18">
                  <c:v>23</c:v>
                </c:pt>
                <c:pt idx="19">
                  <c:v>22</c:v>
                </c:pt>
                <c:pt idx="20">
                  <c:v>22</c:v>
                </c:pt>
                <c:pt idx="21">
                  <c:v>21</c:v>
                </c:pt>
                <c:pt idx="22">
                  <c:v>21</c:v>
                </c:pt>
                <c:pt idx="23">
                  <c:v>20</c:v>
                </c:pt>
                <c:pt idx="24">
                  <c:v>19</c:v>
                </c:pt>
                <c:pt idx="25">
                  <c:v>19</c:v>
                </c:pt>
                <c:pt idx="26">
                  <c:v>16</c:v>
                </c:pt>
                <c:pt idx="27">
                  <c:v>14</c:v>
                </c:pt>
                <c:pt idx="28">
                  <c:v>4</c:v>
                </c:pt>
                <c:pt idx="29">
                  <c:v>4</c:v>
                </c:pt>
                <c:pt idx="30">
                  <c:v>5</c:v>
                </c:pt>
                <c:pt idx="3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AF-4A5B-B56C-E75C479387B6}"/>
            </c:ext>
          </c:extLst>
        </c:ser>
        <c:ser>
          <c:idx val="3"/>
          <c:order val="3"/>
          <c:tx>
            <c:v>VL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PERM!$H$10:$H$41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VL!$U$10:$U$41</c:f>
              <c:numCache>
                <c:formatCode>General</c:formatCode>
                <c:ptCount val="32"/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10</c:v>
                </c:pt>
                <c:pt idx="13">
                  <c:v>10</c:v>
                </c:pt>
                <c:pt idx="14">
                  <c:v>15</c:v>
                </c:pt>
                <c:pt idx="15">
                  <c:v>18</c:v>
                </c:pt>
                <c:pt idx="16">
                  <c:v>23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25</c:v>
                </c:pt>
                <c:pt idx="21">
                  <c:v>26</c:v>
                </c:pt>
                <c:pt idx="22">
                  <c:v>22</c:v>
                </c:pt>
                <c:pt idx="23">
                  <c:v>16</c:v>
                </c:pt>
                <c:pt idx="24">
                  <c:v>17</c:v>
                </c:pt>
                <c:pt idx="25">
                  <c:v>16</c:v>
                </c:pt>
                <c:pt idx="26">
                  <c:v>15</c:v>
                </c:pt>
                <c:pt idx="27">
                  <c:v>13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AF-4A5B-B56C-E75C479387B6}"/>
            </c:ext>
          </c:extLst>
        </c:ser>
        <c:ser>
          <c:idx val="4"/>
          <c:order val="4"/>
          <c:tx>
            <c:v>UL SG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ULSG!$U$10:$U$41</c:f>
              <c:numCache>
                <c:formatCode>General</c:formatCode>
                <c:ptCount val="32"/>
                <c:pt idx="14">
                  <c:v>5</c:v>
                </c:pt>
                <c:pt idx="15">
                  <c:v>6</c:v>
                </c:pt>
                <c:pt idx="16">
                  <c:v>11</c:v>
                </c:pt>
                <c:pt idx="17">
                  <c:v>14</c:v>
                </c:pt>
                <c:pt idx="18">
                  <c:v>14</c:v>
                </c:pt>
                <c:pt idx="19">
                  <c:v>17</c:v>
                </c:pt>
                <c:pt idx="20">
                  <c:v>16</c:v>
                </c:pt>
                <c:pt idx="21">
                  <c:v>18</c:v>
                </c:pt>
                <c:pt idx="22">
                  <c:v>20</c:v>
                </c:pt>
                <c:pt idx="23">
                  <c:v>18</c:v>
                </c:pt>
                <c:pt idx="24">
                  <c:v>20</c:v>
                </c:pt>
                <c:pt idx="25">
                  <c:v>14</c:v>
                </c:pt>
                <c:pt idx="26">
                  <c:v>15</c:v>
                </c:pt>
                <c:pt idx="27">
                  <c:v>11</c:v>
                </c:pt>
                <c:pt idx="28">
                  <c:v>6</c:v>
                </c:pt>
                <c:pt idx="29">
                  <c:v>6</c:v>
                </c:pt>
                <c:pt idx="30">
                  <c:v>6</c:v>
                </c:pt>
                <c:pt idx="3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DAF-4A5B-B56C-E75C479387B6}"/>
            </c:ext>
          </c:extLst>
        </c:ser>
        <c:ser>
          <c:idx val="5"/>
          <c:order val="5"/>
          <c:tx>
            <c:v>VL SG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PERM!$H$10:$H$41</c:f>
              <c:numCache>
                <c:formatCode>General</c:formatCode>
                <c:ptCount val="32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</c:numCache>
            </c:numRef>
          </c:cat>
          <c:val>
            <c:numRef>
              <c:f>VLSG!$U$10:$U$41</c:f>
              <c:numCache>
                <c:formatCode>General</c:formatCode>
                <c:ptCount val="32"/>
                <c:pt idx="16">
                  <c:v>5</c:v>
                </c:pt>
                <c:pt idx="17">
                  <c:v>6</c:v>
                </c:pt>
                <c:pt idx="18">
                  <c:v>10</c:v>
                </c:pt>
                <c:pt idx="19">
                  <c:v>10</c:v>
                </c:pt>
                <c:pt idx="20">
                  <c:v>11</c:v>
                </c:pt>
                <c:pt idx="21">
                  <c:v>11</c:v>
                </c:pt>
                <c:pt idx="22">
                  <c:v>10</c:v>
                </c:pt>
                <c:pt idx="23">
                  <c:v>11</c:v>
                </c:pt>
                <c:pt idx="24">
                  <c:v>11</c:v>
                </c:pt>
                <c:pt idx="25">
                  <c:v>11</c:v>
                </c:pt>
                <c:pt idx="26">
                  <c:v>9</c:v>
                </c:pt>
                <c:pt idx="27">
                  <c:v>8</c:v>
                </c:pt>
                <c:pt idx="28">
                  <c:v>6</c:v>
                </c:pt>
                <c:pt idx="29">
                  <c:v>5</c:v>
                </c:pt>
                <c:pt idx="30">
                  <c:v>5</c:v>
                </c:pt>
                <c:pt idx="3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AF-4A5B-B56C-E75C47938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998024"/>
        <c:axId val="389998352"/>
      </c:lineChart>
      <c:catAx>
        <c:axId val="38999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98352"/>
        <c:crosses val="autoZero"/>
        <c:auto val="1"/>
        <c:lblAlgn val="ctr"/>
        <c:lblOffset val="100"/>
        <c:noMultiLvlLbl val="0"/>
      </c:catAx>
      <c:valAx>
        <c:axId val="38999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9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NT-2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v>Class 2 Dur 6-10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Sheet1!$F$19:$S$19</c:f>
              <c:numCache>
                <c:formatCode>0%</c:formatCode>
                <c:ptCount val="5"/>
                <c:pt idx="0">
                  <c:v>0.90253603274276284</c:v>
                </c:pt>
                <c:pt idx="1">
                  <c:v>0.88116442386591809</c:v>
                </c:pt>
                <c:pt idx="2">
                  <c:v>0.88637573193896546</c:v>
                </c:pt>
                <c:pt idx="3">
                  <c:v>0.87109871354076795</c:v>
                </c:pt>
                <c:pt idx="4">
                  <c:v>0.94115511798529272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D8-4F13-B96F-AAE462F82402}"/>
            </c:ext>
          </c:extLst>
        </c:ser>
        <c:ser>
          <c:idx val="1"/>
          <c:order val="1"/>
          <c:tx>
            <c:v>Class 2 Dur 1-5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Sheet1!$F$18:$S$18</c:f>
              <c:numCache>
                <c:formatCode>0%</c:formatCode>
                <c:ptCount val="5"/>
                <c:pt idx="0">
                  <c:v>1.0563628515214207</c:v>
                </c:pt>
                <c:pt idx="1">
                  <c:v>0.80852875446906269</c:v>
                </c:pt>
                <c:pt idx="2">
                  <c:v>1.0058464219769563</c:v>
                </c:pt>
                <c:pt idx="3">
                  <c:v>0.82660171375417912</c:v>
                </c:pt>
                <c:pt idx="4">
                  <c:v>0.77466907650077432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D8-4F13-B96F-AAE462F82402}"/>
            </c:ext>
          </c:extLst>
        </c:ser>
        <c:ser>
          <c:idx val="2"/>
          <c:order val="2"/>
          <c:tx>
            <c:v>Class 1, Dur 6-10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Sheet1!$F$13:$S$13</c:f>
              <c:numCache>
                <c:formatCode>0%</c:formatCode>
                <c:ptCount val="5"/>
                <c:pt idx="0">
                  <c:v>0.71810027253931297</c:v>
                </c:pt>
                <c:pt idx="1">
                  <c:v>0.60740116818053125</c:v>
                </c:pt>
                <c:pt idx="2">
                  <c:v>0.58360311418908395</c:v>
                </c:pt>
                <c:pt idx="3">
                  <c:v>0.5936445196880632</c:v>
                </c:pt>
                <c:pt idx="4">
                  <c:v>0.80453423233776333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D8-4F13-B96F-AAE462F82402}"/>
            </c:ext>
          </c:extLst>
        </c:ser>
        <c:ser>
          <c:idx val="0"/>
          <c:order val="3"/>
          <c:tx>
            <c:v>Class 1 Dur 1-5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Sheet1!$F$12:$S$12</c:f>
              <c:numCache>
                <c:formatCode>0%</c:formatCode>
                <c:ptCount val="5"/>
                <c:pt idx="0">
                  <c:v>0.7002819807023225</c:v>
                </c:pt>
                <c:pt idx="1">
                  <c:v>0.54896559976844062</c:v>
                </c:pt>
                <c:pt idx="2">
                  <c:v>0.49426988676541522</c:v>
                </c:pt>
                <c:pt idx="3">
                  <c:v>0.41980766816997489</c:v>
                </c:pt>
                <c:pt idx="4">
                  <c:v>0.49286715263696518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D8-4F13-B96F-AAE462F82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506008"/>
        <c:axId val="109506400"/>
      </c:lineChart>
      <c:catAx>
        <c:axId val="109506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Amount Band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06400"/>
        <c:crosses val="autoZero"/>
        <c:auto val="0"/>
        <c:lblAlgn val="ctr"/>
        <c:lblOffset val="100"/>
        <c:noMultiLvlLbl val="0"/>
      </c:catAx>
      <c:valAx>
        <c:axId val="10950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A/E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0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NT-3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v>Class 3 Dur 1-5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Sheet2!$E$22:$R$22</c:f>
              <c:numCache>
                <c:formatCode>0%</c:formatCode>
                <c:ptCount val="5"/>
                <c:pt idx="0">
                  <c:v>1.012990139412276</c:v>
                </c:pt>
                <c:pt idx="1">
                  <c:v>1.0161897059180485</c:v>
                </c:pt>
                <c:pt idx="2">
                  <c:v>0.86319366966218791</c:v>
                </c:pt>
                <c:pt idx="3">
                  <c:v>0.84627026429922014</c:v>
                </c:pt>
                <c:pt idx="4">
                  <c:v>0.66667221231810581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37-4CB8-A9FD-A55913A55BA3}"/>
            </c:ext>
          </c:extLst>
        </c:ser>
        <c:ser>
          <c:idx val="3"/>
          <c:order val="1"/>
          <c:tx>
            <c:v>Class 2 Dur 6-10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Sheet2!$E$18:$R$18</c:f>
              <c:numCache>
                <c:formatCode>0%</c:formatCode>
                <c:ptCount val="5"/>
                <c:pt idx="0">
                  <c:v>0.70779749332119601</c:v>
                </c:pt>
                <c:pt idx="1">
                  <c:v>0.67523077236503359</c:v>
                </c:pt>
                <c:pt idx="2">
                  <c:v>0.63960471920214834</c:v>
                </c:pt>
                <c:pt idx="3">
                  <c:v>0.72383245068537594</c:v>
                </c:pt>
                <c:pt idx="4">
                  <c:v>0.73037896813378789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37-4CB8-A9FD-A55913A55BA3}"/>
            </c:ext>
          </c:extLst>
        </c:ser>
        <c:ser>
          <c:idx val="1"/>
          <c:order val="2"/>
          <c:tx>
            <c:v>Class 2 Dur 1-5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Sheet2!$E$17:$R$17</c:f>
              <c:numCache>
                <c:formatCode>0%</c:formatCode>
                <c:ptCount val="5"/>
                <c:pt idx="0">
                  <c:v>0.7343309262319061</c:v>
                </c:pt>
                <c:pt idx="1">
                  <c:v>0.8888431349654039</c:v>
                </c:pt>
                <c:pt idx="2">
                  <c:v>0.73190346560332897</c:v>
                </c:pt>
                <c:pt idx="3">
                  <c:v>0.64572992842955557</c:v>
                </c:pt>
                <c:pt idx="4">
                  <c:v>0.66667221231810581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37-4CB8-A9FD-A55913A55BA3}"/>
            </c:ext>
          </c:extLst>
        </c:ser>
        <c:ser>
          <c:idx val="2"/>
          <c:order val="3"/>
          <c:tx>
            <c:v>Class 1, Dur 6-10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Sheet2!$E$13:$R$13</c:f>
              <c:numCache>
                <c:formatCode>0%</c:formatCode>
                <c:ptCount val="5"/>
                <c:pt idx="0">
                  <c:v>0.63327055293137757</c:v>
                </c:pt>
                <c:pt idx="1">
                  <c:v>0.63085170733673879</c:v>
                </c:pt>
                <c:pt idx="2">
                  <c:v>0.57741343937119383</c:v>
                </c:pt>
                <c:pt idx="3">
                  <c:v>0.53547608352890597</c:v>
                </c:pt>
                <c:pt idx="4">
                  <c:v>0.70910965425046646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37-4CB8-A9FD-A55913A55BA3}"/>
            </c:ext>
          </c:extLst>
        </c:ser>
        <c:ser>
          <c:idx val="0"/>
          <c:order val="4"/>
          <c:tx>
            <c:v>Class 1 Dur 1-5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Sheet2!$E$12:$R$12</c:f>
              <c:numCache>
                <c:formatCode>0%</c:formatCode>
                <c:ptCount val="5"/>
                <c:pt idx="0">
                  <c:v>0.66804573099944553</c:v>
                </c:pt>
                <c:pt idx="1">
                  <c:v>0.63203929050902474</c:v>
                </c:pt>
                <c:pt idx="2">
                  <c:v>0.5660608838588429</c:v>
                </c:pt>
                <c:pt idx="3">
                  <c:v>0.46760786384317182</c:v>
                </c:pt>
                <c:pt idx="4">
                  <c:v>0.48488596859094951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C37-4CB8-A9FD-A55913A55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507184"/>
        <c:axId val="109507576"/>
      </c:lineChart>
      <c:catAx>
        <c:axId val="109507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Amount Band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07576"/>
        <c:crosses val="autoZero"/>
        <c:auto val="0"/>
        <c:lblAlgn val="ctr"/>
        <c:lblOffset val="100"/>
        <c:noMultiLvlLbl val="0"/>
      </c:catAx>
      <c:valAx>
        <c:axId val="10950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A/E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0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NT-4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v>Class 4 Dur 1-5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Sheet5!$E$24:$R$24</c:f>
              <c:numCache>
                <c:formatCode>0%</c:formatCode>
                <c:ptCount val="5"/>
                <c:pt idx="0">
                  <c:v>0.97159033370369619</c:v>
                </c:pt>
                <c:pt idx="1">
                  <c:v>1.0557400624020941</c:v>
                </c:pt>
                <c:pt idx="2">
                  <c:v>0.92077857678918074</c:v>
                </c:pt>
                <c:pt idx="3">
                  <c:v>0.89870452524168887</c:v>
                </c:pt>
                <c:pt idx="4">
                  <c:v>1.076861423648162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2E-4C1B-A693-EF9EBD03888F}"/>
            </c:ext>
          </c:extLst>
        </c:ser>
        <c:ser>
          <c:idx val="1"/>
          <c:order val="1"/>
          <c:tx>
            <c:v>Class 3 Dur 1-5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Sheet5!$E$20:$R$20</c:f>
              <c:numCache>
                <c:formatCode>0%</c:formatCode>
                <c:ptCount val="5"/>
                <c:pt idx="0">
                  <c:v>0.91816392309854089</c:v>
                </c:pt>
                <c:pt idx="1">
                  <c:v>1.0557400624020941</c:v>
                </c:pt>
                <c:pt idx="2">
                  <c:v>0.90092754110907136</c:v>
                </c:pt>
                <c:pt idx="3">
                  <c:v>0.77685838048230538</c:v>
                </c:pt>
                <c:pt idx="4">
                  <c:v>1.076861423648162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2E-4C1B-A693-EF9EBD03888F}"/>
            </c:ext>
          </c:extLst>
        </c:ser>
        <c:ser>
          <c:idx val="2"/>
          <c:order val="2"/>
          <c:tx>
            <c:v>Class 2 Dur 1-5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Sheet5!$E$16:$R$16</c:f>
              <c:numCache>
                <c:formatCode>0%</c:formatCode>
                <c:ptCount val="5"/>
                <c:pt idx="0">
                  <c:v>0.76892713908919053</c:v>
                </c:pt>
                <c:pt idx="1">
                  <c:v>0.75280354727490872</c:v>
                </c:pt>
                <c:pt idx="2">
                  <c:v>0.75550433157489227</c:v>
                </c:pt>
                <c:pt idx="3">
                  <c:v>0.70922341883351425</c:v>
                </c:pt>
                <c:pt idx="4">
                  <c:v>1.076861423648162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2E-4C1B-A693-EF9EBD03888F}"/>
            </c:ext>
          </c:extLst>
        </c:ser>
        <c:ser>
          <c:idx val="0"/>
          <c:order val="3"/>
          <c:tx>
            <c:v>Class 1 Dur 1-5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Sheet5!$E$12:$R$12</c:f>
              <c:numCache>
                <c:formatCode>0%</c:formatCode>
                <c:ptCount val="5"/>
                <c:pt idx="0">
                  <c:v>0.61964123138665206</c:v>
                </c:pt>
                <c:pt idx="1">
                  <c:v>0.59476972536726924</c:v>
                </c:pt>
                <c:pt idx="2">
                  <c:v>0.59032893584633128</c:v>
                </c:pt>
                <c:pt idx="3">
                  <c:v>0.52176769638562071</c:v>
                </c:pt>
                <c:pt idx="4">
                  <c:v>0.66409634649650362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2E-4C1B-A693-EF9EBD038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508360"/>
        <c:axId val="109508752"/>
      </c:lineChart>
      <c:catAx>
        <c:axId val="109508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Amount Band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08752"/>
        <c:crosses val="autoZero"/>
        <c:auto val="0"/>
        <c:lblAlgn val="ctr"/>
        <c:lblOffset val="100"/>
        <c:noMultiLvlLbl val="0"/>
      </c:catAx>
      <c:valAx>
        <c:axId val="10950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A/E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0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Tob-2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3"/>
          <c:order val="0"/>
          <c:tx>
            <c:v>Class 2 Dur 6-10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Sheet3!$E$19:$R$19</c:f>
              <c:numCache>
                <c:formatCode>0%</c:formatCode>
                <c:ptCount val="5"/>
                <c:pt idx="0">
                  <c:v>0.95297033855023838</c:v>
                </c:pt>
                <c:pt idx="1">
                  <c:v>0.93202984147561319</c:v>
                </c:pt>
                <c:pt idx="2">
                  <c:v>0.92629884138440277</c:v>
                </c:pt>
                <c:pt idx="3">
                  <c:v>0.82349392540462607</c:v>
                </c:pt>
                <c:pt idx="4">
                  <c:v>0.62239463014510343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17-4631-8F10-2415919A648F}"/>
            </c:ext>
          </c:extLst>
        </c:ser>
        <c:ser>
          <c:idx val="1"/>
          <c:order val="1"/>
          <c:tx>
            <c:v>Class 2 Dur 1-5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Sheet3!$E$18:$R$18</c:f>
              <c:numCache>
                <c:formatCode>0%</c:formatCode>
                <c:ptCount val="5"/>
                <c:pt idx="0">
                  <c:v>1.1244554956034647</c:v>
                </c:pt>
                <c:pt idx="1">
                  <c:v>0.96996758937645122</c:v>
                </c:pt>
                <c:pt idx="2">
                  <c:v>0.8741803538111721</c:v>
                </c:pt>
                <c:pt idx="3">
                  <c:v>0.69932197238167559</c:v>
                </c:pt>
                <c:pt idx="4">
                  <c:v>0.3513203908462767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17-4631-8F10-2415919A648F}"/>
            </c:ext>
          </c:extLst>
        </c:ser>
        <c:ser>
          <c:idx val="2"/>
          <c:order val="2"/>
          <c:tx>
            <c:v>Class 1, Dur 6-10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Sheet3!$E$13:$R$13</c:f>
              <c:numCache>
                <c:formatCode>0%</c:formatCode>
                <c:ptCount val="5"/>
                <c:pt idx="0">
                  <c:v>0.74903185012264384</c:v>
                </c:pt>
                <c:pt idx="1">
                  <c:v>0.66417184486158609</c:v>
                </c:pt>
                <c:pt idx="2">
                  <c:v>0.64866185701282153</c:v>
                </c:pt>
                <c:pt idx="3">
                  <c:v>0.75461903303037681</c:v>
                </c:pt>
                <c:pt idx="4">
                  <c:v>0.57574280417452095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17-4631-8F10-2415919A648F}"/>
            </c:ext>
          </c:extLst>
        </c:ser>
        <c:ser>
          <c:idx val="0"/>
          <c:order val="3"/>
          <c:tx>
            <c:v>Class 1 Dur 1-5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Sheet1!$F$24:$S$24</c:f>
              <c:strCache>
                <c:ptCount val="5"/>
                <c:pt idx="0">
                  <c:v>100K</c:v>
                </c:pt>
                <c:pt idx="1">
                  <c:v>250K</c:v>
                </c:pt>
                <c:pt idx="2">
                  <c:v>500K</c:v>
                </c:pt>
                <c:pt idx="3">
                  <c:v>1M</c:v>
                </c:pt>
                <c:pt idx="4">
                  <c:v>2.5M</c:v>
                </c:pt>
              </c:strCache>
            </c:strRef>
          </c:cat>
          <c:val>
            <c:numRef>
              <c:f>Sheet3!$E$12:$R$12</c:f>
              <c:numCache>
                <c:formatCode>0%</c:formatCode>
                <c:ptCount val="5"/>
                <c:pt idx="0">
                  <c:v>0.73983652470524164</c:v>
                </c:pt>
                <c:pt idx="1">
                  <c:v>0.59270943684305555</c:v>
                </c:pt>
                <c:pt idx="2">
                  <c:v>0.56078328824237111</c:v>
                </c:pt>
                <c:pt idx="3">
                  <c:v>0.52703886885305906</c:v>
                </c:pt>
                <c:pt idx="4">
                  <c:v>0.71122310052630511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17-4631-8F10-2415919A6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509536"/>
        <c:axId val="121307280"/>
      </c:lineChart>
      <c:catAx>
        <c:axId val="109509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Amount Band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07280"/>
        <c:crosses val="autoZero"/>
        <c:auto val="0"/>
        <c:lblAlgn val="ctr"/>
        <c:lblOffset val="100"/>
        <c:noMultiLvlLbl val="0"/>
      </c:catAx>
      <c:valAx>
        <c:axId val="12130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A/E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0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BE6BFE-3CFF-4C6C-9E53-184BBC69E5E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05C1D3-7D3C-7345-81B7-83ECE6346BB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338505-BB72-D04B-9DD4-A82E2BF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7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77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9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69538"/>
            <a:ext cx="455897" cy="488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97" y="869253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4297" y="3075409"/>
            <a:ext cx="4573032" cy="325793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rgbClr val="74C4D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Presenter/Author name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4298" y="3415355"/>
            <a:ext cx="4572710" cy="29868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600" baseline="0">
                <a:solidFill>
                  <a:srgbClr val="74C4D5"/>
                </a:solidFill>
                <a:latin typeface="+mn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Presenter/Author Title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298" y="3738236"/>
            <a:ext cx="4572710" cy="222102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DAY, MONTH, DATE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28650" y="1621229"/>
            <a:ext cx="7886700" cy="4213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176944" y="649364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5FE54A0A-DF6D-419B-83CE-D344D61CA67A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95590"/>
            <a:ext cx="416822" cy="4624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09" y="3667642"/>
            <a:ext cx="3429000" cy="155899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3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7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9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4872"/>
            <a:ext cx="514513" cy="573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5" y="2480305"/>
            <a:ext cx="3730859" cy="189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3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485467"/>
            <a:ext cx="9144000" cy="3725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127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0469"/>
            <a:ext cx="7886700" cy="404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176944" y="649364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AED1BED8-DC56-46CE-B81B-8E864A0A09C8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9"/>
          <a:srcRect r="64981"/>
          <a:stretch/>
        </p:blipFill>
        <p:spPr>
          <a:xfrm>
            <a:off x="147819" y="6568947"/>
            <a:ext cx="242950" cy="22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3" r:id="rId3"/>
    <p:sldLayoutId id="2147483724" r:id="rId4"/>
    <p:sldLayoutId id="2147483728" r:id="rId5"/>
    <p:sldLayoutId id="2147483727" r:id="rId6"/>
    <p:sldLayoutId id="214748371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.org/Research/Experience-Study/Ind-Life/Mortality/2015-preferred-class-structure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4297" y="869253"/>
            <a:ext cx="7479173" cy="1295107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B5</a:t>
            </a:r>
            <a:r>
              <a:rPr lang="en-US" sz="4000" dirty="0" smtClean="0"/>
              <a:t>: Report on Recent SOA Experience Studies Activity</a:t>
            </a:r>
            <a:endParaRPr lang="en-US" sz="4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94297" y="2609303"/>
            <a:ext cx="6016710" cy="687679"/>
          </a:xfrm>
        </p:spPr>
        <p:txBody>
          <a:bodyPr/>
          <a:lstStyle/>
          <a:p>
            <a:r>
              <a:rPr lang="en-US" dirty="0" smtClean="0"/>
              <a:t>Chicago Actuarial Association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4298" y="3415355"/>
            <a:ext cx="4572710" cy="788783"/>
          </a:xfrm>
        </p:spPr>
        <p:txBody>
          <a:bodyPr/>
          <a:lstStyle/>
          <a:p>
            <a:r>
              <a:rPr lang="en-US" dirty="0" smtClean="0"/>
              <a:t>Jack Luff, FSA, </a:t>
            </a:r>
            <a:r>
              <a:rPr lang="en-US" dirty="0" err="1" smtClean="0"/>
              <a:t>FCIA</a:t>
            </a:r>
            <a:r>
              <a:rPr lang="en-US" dirty="0" smtClean="0"/>
              <a:t>, </a:t>
            </a:r>
            <a:r>
              <a:rPr lang="en-US" dirty="0" err="1" smtClean="0"/>
              <a:t>MAAA</a:t>
            </a:r>
            <a:endParaRPr lang="en-US" dirty="0" smtClean="0"/>
          </a:p>
          <a:p>
            <a:r>
              <a:rPr lang="en-US" dirty="0" smtClean="0"/>
              <a:t>Pete Miller, ASA, </a:t>
            </a:r>
            <a:r>
              <a:rPr lang="en-US" dirty="0" err="1" smtClean="0"/>
              <a:t>MAAA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4298" y="4204138"/>
            <a:ext cx="4572710" cy="222102"/>
          </a:xfrm>
        </p:spPr>
        <p:txBody>
          <a:bodyPr/>
          <a:lstStyle/>
          <a:p>
            <a:r>
              <a:rPr lang="en-US" dirty="0" smtClean="0"/>
              <a:t>Wednesday, March 23,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4"/>
            <a:ext cx="7886700" cy="78061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NT-2 A/E Ratios by Amount Band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887924317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73857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NT-3 A/E Ratios by Amount Band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762695601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4"/>
            <a:ext cx="7886700" cy="78061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NT-4 A/E Ratios by Amount Band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20574022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67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707041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Tob</a:t>
            </a:r>
            <a:r>
              <a:rPr lang="en-US" sz="2800" dirty="0" smtClean="0"/>
              <a:t>-2 A/E Ratios by Amount Band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242176432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18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PCS – Valuation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2001 </a:t>
            </a:r>
            <a:r>
              <a:rPr lang="en-US" dirty="0" err="1" smtClean="0"/>
              <a:t>CSO</a:t>
            </a:r>
            <a:r>
              <a:rPr lang="en-US" dirty="0" smtClean="0"/>
              <a:t> Preferred Class Structure Tables</a:t>
            </a:r>
          </a:p>
          <a:p>
            <a:r>
              <a:rPr lang="en-US" dirty="0" smtClean="0"/>
              <a:t>2017 Loaded </a:t>
            </a:r>
            <a:r>
              <a:rPr lang="en-US" dirty="0" err="1" smtClean="0"/>
              <a:t>CSO</a:t>
            </a:r>
            <a:r>
              <a:rPr lang="en-US" dirty="0" smtClean="0"/>
              <a:t> Preferred Structure Tables</a:t>
            </a:r>
          </a:p>
          <a:p>
            <a:r>
              <a:rPr lang="en-US" dirty="0" smtClean="0"/>
              <a:t>2017 Unloaded </a:t>
            </a:r>
            <a:r>
              <a:rPr lang="en-US" dirty="0" err="1" smtClean="0"/>
              <a:t>CSO</a:t>
            </a:r>
            <a:r>
              <a:rPr lang="en-US" dirty="0" smtClean="0"/>
              <a:t> Preferred Structure Tables</a:t>
            </a:r>
          </a:p>
          <a:p>
            <a:pPr lvl="1"/>
            <a:r>
              <a:rPr lang="en-US" dirty="0" smtClean="0"/>
              <a:t>3 NS, 2 SM (M/F, </a:t>
            </a:r>
            <a:r>
              <a:rPr lang="en-US" dirty="0" err="1" smtClean="0"/>
              <a:t>ANB</a:t>
            </a:r>
            <a:r>
              <a:rPr lang="en-US" dirty="0" smtClean="0"/>
              <a:t>/ALB)</a:t>
            </a:r>
          </a:p>
          <a:p>
            <a:r>
              <a:rPr lang="en-US" dirty="0" smtClean="0"/>
              <a:t>2015 Valuation Basic Tables</a:t>
            </a:r>
          </a:p>
          <a:p>
            <a:pPr lvl="1"/>
            <a:r>
              <a:rPr lang="en-US" dirty="0" smtClean="0"/>
              <a:t>10 NS, 4 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and Other Rate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err="1" smtClean="0"/>
              <a:t>Mort.SOA.Org</a:t>
            </a:r>
            <a:endParaRPr lang="en-US" dirty="0" smtClean="0"/>
          </a:p>
          <a:p>
            <a:r>
              <a:rPr lang="en-US" dirty="0" err="1" smtClean="0"/>
              <a:t>SoA</a:t>
            </a:r>
            <a:r>
              <a:rPr lang="en-US" dirty="0" smtClean="0"/>
              <a:t> Home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04" y="2726590"/>
            <a:ext cx="3703580" cy="229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13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and Other Rate Tables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40601"/>
            <a:ext cx="7886700" cy="31736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44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and Other Rate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</a:p>
          <a:p>
            <a:r>
              <a:rPr lang="en-US" dirty="0" smtClean="0"/>
              <a:t>Nation</a:t>
            </a:r>
          </a:p>
          <a:p>
            <a:r>
              <a:rPr lang="en-US" dirty="0" smtClean="0"/>
              <a:t>Table Layout</a:t>
            </a:r>
          </a:p>
          <a:p>
            <a:r>
              <a:rPr lang="en-US" dirty="0" smtClean="0"/>
              <a:t>Key Words</a:t>
            </a:r>
          </a:p>
          <a:p>
            <a:pPr lvl="1"/>
            <a:r>
              <a:rPr lang="en-US" dirty="0" smtClean="0"/>
              <a:t>Search / Reset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28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and Other Rate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Excel 2007</a:t>
            </a:r>
          </a:p>
          <a:p>
            <a:pPr lvl="1"/>
            <a:r>
              <a:rPr lang="en-US" dirty="0" smtClean="0"/>
              <a:t>CSV</a:t>
            </a:r>
          </a:p>
          <a:p>
            <a:pPr lvl="1"/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and Other Rate Tables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33" y="1834668"/>
            <a:ext cx="6358854" cy="10427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33" y="3343263"/>
            <a:ext cx="6358853" cy="103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5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Preferred Class Structure</a:t>
            </a:r>
          </a:p>
          <a:p>
            <a:r>
              <a:rPr lang="en-US" dirty="0" smtClean="0"/>
              <a:t>Relative Risk Tool</a:t>
            </a:r>
          </a:p>
          <a:p>
            <a:r>
              <a:rPr lang="en-US" dirty="0" smtClean="0"/>
              <a:t>Mortality and Other Rate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Report and Presentation October 2015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www.soa.org/Research/Experience-Study/Ind-Life/Mortality/2015-preferred-class-structure.aspx</a:t>
            </a:r>
            <a:endParaRPr lang="en-US" dirty="0" smtClean="0"/>
          </a:p>
          <a:p>
            <a:r>
              <a:rPr lang="en-US" dirty="0" smtClean="0"/>
              <a:t>Updated Report April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NY and KS Stat Agent Data</a:t>
            </a:r>
          </a:p>
          <a:p>
            <a:r>
              <a:rPr lang="en-US" dirty="0" smtClean="0"/>
              <a:t>First Report – 2010-12, Common Company Data</a:t>
            </a:r>
          </a:p>
          <a:p>
            <a:r>
              <a:rPr lang="en-US" dirty="0" smtClean="0"/>
              <a:t>2008 </a:t>
            </a:r>
            <a:r>
              <a:rPr lang="en-US" dirty="0" err="1" smtClean="0"/>
              <a:t>VBT</a:t>
            </a:r>
            <a:r>
              <a:rPr lang="en-US" dirty="0" smtClean="0"/>
              <a:t> Expected Basis</a:t>
            </a:r>
          </a:p>
          <a:p>
            <a:r>
              <a:rPr lang="en-US" dirty="0" smtClean="0"/>
              <a:t>Second Report – 2009-13, All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Companies by Class by Year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868744668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 by Class by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In First Report, no NT company total </a:t>
            </a:r>
          </a:p>
          <a:p>
            <a:r>
              <a:rPr lang="en-US" dirty="0" smtClean="0"/>
              <a:t>Being added to Second Report</a:t>
            </a:r>
          </a:p>
          <a:p>
            <a:r>
              <a:rPr lang="en-US" dirty="0" smtClean="0"/>
              <a:t>NT at least ten greater than </a:t>
            </a:r>
            <a:r>
              <a:rPr lang="en-US" dirty="0" err="1" smtClean="0"/>
              <a:t>Tob</a:t>
            </a:r>
            <a:r>
              <a:rPr lang="en-US" dirty="0" smtClean="0"/>
              <a:t> through 2004</a:t>
            </a:r>
          </a:p>
          <a:p>
            <a:r>
              <a:rPr lang="en-US" dirty="0" smtClean="0"/>
              <a:t>NT greater than </a:t>
            </a:r>
            <a:r>
              <a:rPr lang="en-US" smtClean="0"/>
              <a:t>Tob, </a:t>
            </a:r>
            <a:r>
              <a:rPr lang="en-US" dirty="0" smtClean="0"/>
              <a:t>but less than ten thereafter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Companies </a:t>
            </a:r>
            <a:r>
              <a:rPr lang="en-US" dirty="0" smtClean="0"/>
              <a:t>by Class by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In First Report, no non-preferred data</a:t>
            </a:r>
          </a:p>
          <a:p>
            <a:r>
              <a:rPr lang="en-US" dirty="0" smtClean="0"/>
              <a:t>Being added to Second Report</a:t>
            </a:r>
          </a:p>
          <a:p>
            <a:r>
              <a:rPr lang="en-US" dirty="0" smtClean="0"/>
              <a:t>At least 76 companies of 85 with non-preferred business through 2002</a:t>
            </a:r>
          </a:p>
          <a:p>
            <a:r>
              <a:rPr lang="en-US" dirty="0" smtClean="0"/>
              <a:t>At least 65 companies with non-preferred business through 2008</a:t>
            </a:r>
          </a:p>
          <a:p>
            <a:r>
              <a:rPr lang="en-US" dirty="0" smtClean="0"/>
              <a:t>NT and </a:t>
            </a:r>
            <a:r>
              <a:rPr lang="en-US" dirty="0" err="1" smtClean="0"/>
              <a:t>Tob</a:t>
            </a:r>
            <a:r>
              <a:rPr lang="en-US" dirty="0" smtClean="0"/>
              <a:t> numbers very similar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3484"/>
            <a:ext cx="7886700" cy="6019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Exposure by Class by Year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895336897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 by Plan by Year NT-2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49762428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_presentation_template">
  <a:themeElements>
    <a:clrScheme name="SOA Brand Colors">
      <a:dk1>
        <a:srgbClr val="000000"/>
      </a:dk1>
      <a:lt1>
        <a:sysClr val="window" lastClr="FFFFFF"/>
      </a:lt1>
      <a:dk2>
        <a:srgbClr val="024D7C"/>
      </a:dk2>
      <a:lt2>
        <a:srgbClr val="BEBBBA"/>
      </a:lt2>
      <a:accent1>
        <a:srgbClr val="024D7C"/>
      </a:accent1>
      <a:accent2>
        <a:srgbClr val="77C4D5"/>
      </a:accent2>
      <a:accent3>
        <a:srgbClr val="D23138"/>
      </a:accent3>
      <a:accent4>
        <a:srgbClr val="FDCE07"/>
      </a:accent4>
      <a:accent5>
        <a:srgbClr val="BABF33"/>
      </a:accent5>
      <a:accent6>
        <a:srgbClr val="E27F26"/>
      </a:accent6>
      <a:hlink>
        <a:srgbClr val="D23138"/>
      </a:hlink>
      <a:folHlink>
        <a:srgbClr val="77C4D5"/>
      </a:folHlink>
    </a:clrScheme>
    <a:fontScheme name="SOA Brand Fonts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-soa-ppt-template.potx [Read-Only]" id="{417A9219-E834-4AAA-80D4-68D80E07704B}" vid="{4E184438-CADC-4530-8294-12564AAD50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bp-soa-ppt-template</Template>
  <TotalTime>981</TotalTime>
  <Words>347</Words>
  <Application>Microsoft Office PowerPoint</Application>
  <PresentationFormat>On-screen Show (4:3)</PresentationFormat>
  <Paragraphs>100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SOA_presentation_template</vt:lpstr>
      <vt:lpstr> B5: Report on Recent SOA Experience Studies Activity</vt:lpstr>
      <vt:lpstr>Presentation</vt:lpstr>
      <vt:lpstr>Preferred Class Structure</vt:lpstr>
      <vt:lpstr>Preferred Class Structure</vt:lpstr>
      <vt:lpstr>Companies by Class by Year</vt:lpstr>
      <vt:lpstr>Companies by Class by Year</vt:lpstr>
      <vt:lpstr>Companies by Class by Year</vt:lpstr>
      <vt:lpstr>Exposure by Class by Year</vt:lpstr>
      <vt:lpstr>Companies by Plan by Year NT-2</vt:lpstr>
      <vt:lpstr>NT-2 A/E Ratios by Amount Band</vt:lpstr>
      <vt:lpstr>NT-3 A/E Ratios by Amount Band</vt:lpstr>
      <vt:lpstr>NT-4 A/E Ratios by Amount Band</vt:lpstr>
      <vt:lpstr>Tob-2 A/E Ratios by Amount Band</vt:lpstr>
      <vt:lpstr>PCS – Valuation Implications</vt:lpstr>
      <vt:lpstr>Mortality and Other Rate Tables</vt:lpstr>
      <vt:lpstr>Mortality and Other Rate Tables</vt:lpstr>
      <vt:lpstr>Mortality and Other Rate Tables</vt:lpstr>
      <vt:lpstr>Mortality and Other Rate Tables</vt:lpstr>
      <vt:lpstr>Mortality and Other Rate Tables</vt:lpstr>
      <vt:lpstr>Questions &amp;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Arboleda, Jaron</dc:creator>
  <cp:lastModifiedBy>Jack Luff</cp:lastModifiedBy>
  <cp:revision>61</cp:revision>
  <cp:lastPrinted>2016-03-21T15:33:20Z</cp:lastPrinted>
  <dcterms:created xsi:type="dcterms:W3CDTF">2015-10-06T17:35:26Z</dcterms:created>
  <dcterms:modified xsi:type="dcterms:W3CDTF">2016-03-21T21:31:50Z</dcterms:modified>
</cp:coreProperties>
</file>